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9" r:id="rId4"/>
  </p:sldMasterIdLst>
  <p:notesMasterIdLst>
    <p:notesMasterId r:id="rId15"/>
  </p:notesMasterIdLst>
  <p:sldIdLst>
    <p:sldId id="256" r:id="rId5"/>
    <p:sldId id="257" r:id="rId6"/>
    <p:sldId id="267" r:id="rId7"/>
    <p:sldId id="261" r:id="rId8"/>
    <p:sldId id="259" r:id="rId9"/>
    <p:sldId id="260" r:id="rId10"/>
    <p:sldId id="263" r:id="rId11"/>
    <p:sldId id="264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8680EE-73AE-4EFB-AD40-65BAA3D75E37}" v="38" dt="2021-06-16T14:39:20.737"/>
    <p1510:client id="{9669B060-7359-43F3-BD1E-1538F436A25D}" v="2614" dt="2021-06-16T14:22:56.762"/>
    <p1510:client id="{F1380C5B-21A0-41A9-A454-6DB9AF410ADF}" v="11" dt="2021-06-16T14:37:36.0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600" baseline="0"/>
              <a:t>Процент регистраций в социальных сетях среди детей</a:t>
            </a:r>
          </a:p>
        </c:rich>
      </c:tx>
      <c:layout>
        <c:manualLayout>
          <c:xMode val="edge"/>
          <c:yMode val="edge"/>
          <c:x val="0.12479322167424324"/>
          <c:y val="1.341826354568422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Регистрации в 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Лист1!$A$2:$A$5</c:f>
              <c:strCache>
                <c:ptCount val="4"/>
                <c:pt idx="0">
                  <c:v>7 лет</c:v>
                </c:pt>
                <c:pt idx="1">
                  <c:v>8 лет</c:v>
                </c:pt>
                <c:pt idx="2">
                  <c:v>9 лет</c:v>
                </c:pt>
                <c:pt idx="3">
                  <c:v>10 лет</c:v>
                </c:pt>
              </c:strCache>
            </c:strRef>
          </c:cat>
          <c:val>
            <c:numRef>
              <c:f>Лист1!$B$2:$B$5</c:f>
              <c:numCache>
                <c:formatCode>0%</c:formatCode>
                <c:ptCount val="4"/>
                <c:pt idx="0">
                  <c:v>0.22</c:v>
                </c:pt>
                <c:pt idx="1">
                  <c:v>0.28000000000000003</c:v>
                </c:pt>
                <c:pt idx="2">
                  <c:v>0.33</c:v>
                </c:pt>
                <c:pt idx="3">
                  <c:v>0.36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B1-4546-A2E3-AEF3AFBF6F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1782896"/>
        <c:axId val="61787696"/>
        <c:axId val="0"/>
      </c:bar3DChart>
      <c:catAx>
        <c:axId val="61782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1787696"/>
        <c:crosses val="autoZero"/>
        <c:auto val="1"/>
        <c:lblAlgn val="ctr"/>
        <c:lblOffset val="100"/>
        <c:noMultiLvlLbl val="0"/>
      </c:catAx>
      <c:valAx>
        <c:axId val="61787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1782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Использование</a:t>
            </a:r>
            <a:r>
              <a:rPr lang="ru-RU" baseline="0"/>
              <a:t> интернета детьми</a:t>
            </a:r>
            <a:endParaRPr lang="ru-RU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Под родительским присмотром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Лист1!$A$2:$A$5</c:f>
              <c:strCache>
                <c:ptCount val="4"/>
                <c:pt idx="0">
                  <c:v>10 лет</c:v>
                </c:pt>
                <c:pt idx="1">
                  <c:v>9 лет</c:v>
                </c:pt>
                <c:pt idx="2">
                  <c:v>8 лет</c:v>
                </c:pt>
                <c:pt idx="3">
                  <c:v>7 лет</c:v>
                </c:pt>
              </c:strCache>
            </c:strRef>
          </c:cat>
          <c:val>
            <c:numRef>
              <c:f>Лист1!$B$2:$B$5</c:f>
              <c:numCache>
                <c:formatCode>0%</c:formatCode>
                <c:ptCount val="4"/>
                <c:pt idx="0">
                  <c:v>0.17</c:v>
                </c:pt>
                <c:pt idx="1">
                  <c:v>0.22</c:v>
                </c:pt>
                <c:pt idx="2">
                  <c:v>0.27</c:v>
                </c:pt>
                <c:pt idx="3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A6-4A09-9008-657D059B0106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Самостоятельно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Лист1!$A$2:$A$5</c:f>
              <c:strCache>
                <c:ptCount val="4"/>
                <c:pt idx="0">
                  <c:v>10 лет</c:v>
                </c:pt>
                <c:pt idx="1">
                  <c:v>9 лет</c:v>
                </c:pt>
                <c:pt idx="2">
                  <c:v>8 лет</c:v>
                </c:pt>
                <c:pt idx="3">
                  <c:v>7 лет</c:v>
                </c:pt>
              </c:strCache>
            </c:strRef>
          </c:cat>
          <c:val>
            <c:numRef>
              <c:f>Лист1!$C$2:$C$5</c:f>
              <c:numCache>
                <c:formatCode>0%</c:formatCode>
                <c:ptCount val="4"/>
                <c:pt idx="0">
                  <c:v>0.62</c:v>
                </c:pt>
                <c:pt idx="1">
                  <c:v>0.56999999999999995</c:v>
                </c:pt>
                <c:pt idx="2">
                  <c:v>0.46</c:v>
                </c:pt>
                <c:pt idx="3">
                  <c:v>0.38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3A6-4A09-9008-657D059B01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845165392"/>
        <c:axId val="845161872"/>
        <c:axId val="0"/>
      </c:bar3DChart>
      <c:catAx>
        <c:axId val="8451653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845161872"/>
        <c:crosses val="autoZero"/>
        <c:auto val="1"/>
        <c:lblAlgn val="ctr"/>
        <c:lblOffset val="100"/>
        <c:noMultiLvlLbl val="0"/>
      </c:catAx>
      <c:valAx>
        <c:axId val="8451618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845165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A7361-98C7-4DBF-9743-0009A684AD02}" type="datetimeFigureOut">
              <a:rPr lang="ru-RU" smtClean="0"/>
              <a:t>16.06.2021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CC2E8-9349-4D53-8D14-FDB41A0451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1242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93FF-E748-495B-9F54-DAF0173C786E}" type="datetime1">
              <a:rPr lang="ru-RU" smtClean="0"/>
              <a:t>16.06.2021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6322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761DF-AC94-4AE4-8B68-ACB2B9A1FE4E}" type="datetime1">
              <a:rPr lang="ru-RU" smtClean="0"/>
              <a:t>16.06.2021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2066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7964A-036D-4A03-97AA-6C6B8AFC7286}" type="datetime1">
              <a:rPr lang="ru-RU" smtClean="0"/>
              <a:t>16.06.2021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7695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D8EF3-B094-49F0-B2D6-6BF85E4C8A41}" type="datetime1">
              <a:rPr lang="ru-RU" smtClean="0"/>
              <a:t>16.06.2021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07131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70956-4030-499B-BBC2-707B36407B0A}" type="datetime1">
              <a:rPr lang="ru-RU" smtClean="0"/>
              <a:t>16.06.2021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1777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E275F-9378-43B4-971C-E9CAAFCC16B8}" type="datetime1">
              <a:rPr lang="ru-RU" smtClean="0"/>
              <a:t>16.06.2021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13729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750F4-8018-45C5-A152-77456482BC08}" type="datetime1">
              <a:rPr lang="ru-RU" smtClean="0"/>
              <a:t>16.06.2021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24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43F79-C661-41A7-9F34-FDAF1ADCA68D}" type="datetime1">
              <a:rPr lang="ru-RU" smtClean="0"/>
              <a:t>16.06.2021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853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3B657-8F40-462A-A98F-3244569BFFF4}" type="datetime1">
              <a:rPr lang="ru-RU" smtClean="0"/>
              <a:t>16.06.2021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5974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2AC3B-85FC-4F16-9EE1-AE2D0368AAAD}" type="datetime1">
              <a:rPr lang="ru-RU" smtClean="0"/>
              <a:t>16.06.2021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0816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29E1F-12DE-46F9-BF28-FACDFF240C72}" type="datetime1">
              <a:rPr lang="ru-RU" smtClean="0"/>
              <a:t>16.06.2021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4631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50EE1-EA62-4FFF-82B9-7F14EBF4BD05}" type="datetime1">
              <a:rPr lang="ru-RU" smtClean="0"/>
              <a:t>16.06.2021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2557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38CEE-C621-4F41-9905-87E65EA1FD27}" type="datetime1">
              <a:rPr lang="ru-RU" smtClean="0"/>
              <a:t>16.06.2021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4541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5DC65-CA7E-453A-A7C0-C76BF1AC64E9}" type="datetime1">
              <a:rPr lang="ru-RU" smtClean="0"/>
              <a:t>16.06.2021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8992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6212F-4A22-439B-9016-3EF51C29C0C7}" type="datetime1">
              <a:rPr lang="ru-RU" smtClean="0"/>
              <a:t>16.06.2021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9617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D4A69-024B-4B50-ABDF-97E4BF6C9BDD}" type="datetime1">
              <a:rPr lang="ru-RU" smtClean="0"/>
              <a:t>16.06.2021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0399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49D57-4F26-428F-9611-A48816E16CCB}" type="datetime1">
              <a:rPr lang="ru-RU" smtClean="0"/>
              <a:t>16.06.2021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020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85AF9D2-1DD4-4090-B52F-CAAB11441F20}" type="datetime1">
              <a:rPr lang="ru-RU" smtClean="0"/>
              <a:t>16.06.2021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8B575D4D-DD30-42F4-8DB8-A912A61E20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11844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5" r:id="rId16"/>
    <p:sldLayoutId id="2147483826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3084CF-3FF3-488A-BA6D-36405B0E98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0414" y="2378343"/>
            <a:ext cx="9954126" cy="1641490"/>
          </a:xfrm>
        </p:spPr>
        <p:txBody>
          <a:bodyPr>
            <a:normAutofit/>
          </a:bodyPr>
          <a:lstStyle/>
          <a:p>
            <a:pPr algn="ctr"/>
            <a:r>
              <a:rPr lang="en-US" sz="7200"/>
              <a:t>Computer safety for children</a:t>
            </a:r>
            <a:endParaRPr lang="ru-RU" sz="720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2FB039-E3F1-48D9-A84C-A01189EC1E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0414" y="3846776"/>
            <a:ext cx="9144000" cy="1060504"/>
          </a:xfrm>
        </p:spPr>
        <p:txBody>
          <a:bodyPr>
            <a:normAutofit lnSpcReduction="10000"/>
          </a:bodyPr>
          <a:lstStyle/>
          <a:p>
            <a:pPr algn="ctr"/>
            <a:r>
              <a:rPr lang="ru-RU"/>
              <a:t>Компьютерная безопасность для детей</a:t>
            </a:r>
          </a:p>
          <a:p>
            <a:pPr algn="ctr"/>
            <a:r>
              <a:rPr lang="ru-RU"/>
              <a:t>АТ-08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4FAED90B-3B3C-45C2-8EFD-DB6EF49A8099}"/>
              </a:ext>
            </a:extLst>
          </p:cNvPr>
          <p:cNvSpPr txBox="1">
            <a:spLocks/>
          </p:cNvSpPr>
          <p:nvPr/>
        </p:nvSpPr>
        <p:spPr>
          <a:xfrm>
            <a:off x="4131365" y="5098000"/>
            <a:ext cx="9144000" cy="754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0" kern="120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800"/>
              <a:t>Куратор: Поведа Татьяна Валерьевна</a:t>
            </a:r>
          </a:p>
        </p:txBody>
      </p:sp>
    </p:spTree>
    <p:extLst>
      <p:ext uri="{BB962C8B-B14F-4D97-AF65-F5344CB8AC3E}">
        <p14:creationId xmlns:p14="http://schemas.microsoft.com/office/powerpoint/2010/main" val="2753267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8C9CB-A38C-45D3-B0A2-AC3EE5241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08682A-89CF-49A5-9563-F8CEB5A07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6" y="2176049"/>
            <a:ext cx="4976000" cy="4351338"/>
          </a:xfrm>
        </p:spPr>
        <p:txBody>
          <a:bodyPr/>
          <a:lstStyle/>
          <a:p>
            <a:r>
              <a:rPr lang="ru-RU"/>
              <a:t>Определить проблему</a:t>
            </a:r>
          </a:p>
          <a:p>
            <a:r>
              <a:rPr lang="ru-RU"/>
              <a:t>Целевая аудитория</a:t>
            </a:r>
          </a:p>
          <a:p>
            <a:r>
              <a:rPr lang="ru-RU"/>
              <a:t>Требования для </a:t>
            </a:r>
            <a:r>
              <a:rPr lang="en-US"/>
              <a:t>MVP</a:t>
            </a:r>
            <a:endParaRPr lang="ru-RU"/>
          </a:p>
          <a:p>
            <a:r>
              <a:rPr lang="ru-RU"/>
              <a:t>Технологический стек</a:t>
            </a:r>
          </a:p>
          <a:p>
            <a:r>
              <a:rPr lang="ru-RU"/>
              <a:t>Макеты интерфейсов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FE758E2-626D-48E7-8B99-65BC7AAA849F}"/>
              </a:ext>
            </a:extLst>
          </p:cNvPr>
          <p:cNvSpPr txBox="1">
            <a:spLocks/>
          </p:cNvSpPr>
          <p:nvPr/>
        </p:nvSpPr>
        <p:spPr>
          <a:xfrm>
            <a:off x="6095998" y="2176049"/>
            <a:ext cx="4976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/>
              <a:t>Разработать </a:t>
            </a:r>
            <a:r>
              <a:rPr lang="en-US"/>
              <a:t>MVP</a:t>
            </a:r>
            <a:endParaRPr lang="ru-RU"/>
          </a:p>
          <a:p>
            <a:r>
              <a:rPr lang="ru-RU"/>
              <a:t>Продумать больше одного уровня игры</a:t>
            </a:r>
          </a:p>
          <a:p>
            <a:endParaRPr lang="ru-RU"/>
          </a:p>
          <a:p>
            <a:endParaRPr lang="ru-RU"/>
          </a:p>
          <a:p>
            <a:endParaRPr lang="ru-RU"/>
          </a:p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7CF9B6F-B52B-436A-88A5-F3013596A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10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ABA8DE-FEE6-4F45-A956-D60AD45C35FF}"/>
              </a:ext>
            </a:extLst>
          </p:cNvPr>
          <p:cNvSpPr txBox="1"/>
          <p:nvPr/>
        </p:nvSpPr>
        <p:spPr>
          <a:xfrm>
            <a:off x="1120000" y="1665118"/>
            <a:ext cx="4694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/>
              <a:t>Удалось: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5B4FDB-EEEF-4AD0-B11E-E6E1BEE1F387}"/>
              </a:ext>
            </a:extLst>
          </p:cNvPr>
          <p:cNvSpPr txBox="1"/>
          <p:nvPr/>
        </p:nvSpPr>
        <p:spPr>
          <a:xfrm>
            <a:off x="6377796" y="1665118"/>
            <a:ext cx="4694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/>
              <a:t>Не удалось:</a:t>
            </a:r>
          </a:p>
        </p:txBody>
      </p:sp>
    </p:spTree>
    <p:extLst>
      <p:ext uri="{BB962C8B-B14F-4D97-AF65-F5344CB8AC3E}">
        <p14:creationId xmlns:p14="http://schemas.microsoft.com/office/powerpoint/2010/main" val="18664373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774B63-5940-46A3-B63B-290F6D40E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100" y="433387"/>
            <a:ext cx="10515600" cy="1325563"/>
          </a:xfrm>
        </p:spPr>
        <p:txBody>
          <a:bodyPr>
            <a:noAutofit/>
          </a:bodyPr>
          <a:lstStyle/>
          <a:p>
            <a:r>
              <a:rPr lang="ru-RU" sz="4400"/>
              <a:t>Команда проекта</a:t>
            </a:r>
            <a:br>
              <a:rPr lang="ru-RU" sz="4400"/>
            </a:br>
            <a:r>
              <a:rPr lang="en-US" sz="4400"/>
              <a:t>Safety and Security</a:t>
            </a:r>
            <a:endParaRPr lang="ru-RU" sz="440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646EAA-088E-402B-B4FA-EBFB029E3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6926" y="5322571"/>
            <a:ext cx="6698145" cy="1669774"/>
          </a:xfrm>
        </p:spPr>
        <p:txBody>
          <a:bodyPr/>
          <a:lstStyle/>
          <a:p>
            <a:pPr marL="0" indent="0" algn="ctr">
              <a:buNone/>
            </a:pPr>
            <a:r>
              <a:rPr lang="ru-RU"/>
              <a:t>Старцев Роман</a:t>
            </a:r>
          </a:p>
          <a:p>
            <a:pPr marL="0" indent="0" algn="ctr">
              <a:buNone/>
            </a:pPr>
            <a:r>
              <a:rPr lang="ru-RU" b="1"/>
              <a:t>Аналитик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98ECE0E1-0EED-4625-949A-5E4893FA88C5}"/>
              </a:ext>
            </a:extLst>
          </p:cNvPr>
          <p:cNvSpPr txBox="1">
            <a:spLocks/>
          </p:cNvSpPr>
          <p:nvPr/>
        </p:nvSpPr>
        <p:spPr>
          <a:xfrm>
            <a:off x="-909858" y="5322571"/>
            <a:ext cx="6426476" cy="1669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/>
              <a:t>Александров Илья</a:t>
            </a:r>
            <a:endParaRPr lang="en-US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ru-RU" b="1"/>
              <a:t>Тимлид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6C105E0-020C-4F9C-8736-DA101952E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768" y="1998768"/>
            <a:ext cx="2860463" cy="2860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4BC0FBE-D31B-4428-BD72-F71051978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843" y="1870710"/>
            <a:ext cx="2505075" cy="334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7762D8D-4A50-49AE-B8F2-D2C5AA4C8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2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751303-631C-4A71-ACE2-7092E580C950}"/>
              </a:ext>
            </a:extLst>
          </p:cNvPr>
          <p:cNvSpPr txBox="1"/>
          <p:nvPr/>
        </p:nvSpPr>
        <p:spPr>
          <a:xfrm>
            <a:off x="8610600" y="1870710"/>
            <a:ext cx="3115734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ru-RU" sz="2000" err="1"/>
              <a:t>Альтамими</a:t>
            </a:r>
            <a:r>
              <a:rPr lang="ru-RU" sz="2000"/>
              <a:t> Мохаммед Абдулхамид Мохаммед</a:t>
            </a:r>
            <a:endParaRPr lang="en-US" sz="2000"/>
          </a:p>
          <a:p>
            <a:pPr algn="ctr"/>
            <a:r>
              <a:rPr lang="ru-RU" sz="2000" b="1"/>
              <a:t>Дизайнер</a:t>
            </a:r>
          </a:p>
          <a:p>
            <a:pPr algn="ctr"/>
            <a:endParaRPr lang="ru-RU" sz="2000"/>
          </a:p>
          <a:p>
            <a:pPr algn="ctr"/>
            <a:endParaRPr lang="ru-RU" sz="2000"/>
          </a:p>
          <a:p>
            <a:pPr algn="ctr"/>
            <a:r>
              <a:rPr lang="ru-RU" sz="2000" err="1"/>
              <a:t>Дувайри</a:t>
            </a:r>
            <a:r>
              <a:rPr lang="ru-RU" sz="2000"/>
              <a:t> Хассан Хамад М</a:t>
            </a:r>
          </a:p>
          <a:p>
            <a:pPr algn="ctr"/>
            <a:r>
              <a:rPr lang="ru-RU" sz="2000" b="1"/>
              <a:t>Программист</a:t>
            </a:r>
          </a:p>
          <a:p>
            <a:pPr algn="ctr"/>
            <a:endParaRPr lang="ru-RU" sz="2000"/>
          </a:p>
          <a:p>
            <a:pPr algn="ctr"/>
            <a:endParaRPr lang="ru-RU" sz="2000"/>
          </a:p>
          <a:p>
            <a:pPr algn="ctr"/>
            <a:r>
              <a:rPr lang="ru-RU" sz="2000"/>
              <a:t>Малина Борис Александрович</a:t>
            </a:r>
          </a:p>
          <a:p>
            <a:pPr algn="ctr"/>
            <a:r>
              <a:rPr lang="ru-RU" sz="2000" b="1"/>
              <a:t>Тестировщик</a:t>
            </a:r>
          </a:p>
        </p:txBody>
      </p:sp>
    </p:spTree>
    <p:extLst>
      <p:ext uri="{BB962C8B-B14F-4D97-AF65-F5344CB8AC3E}">
        <p14:creationId xmlns:p14="http://schemas.microsoft.com/office/powerpoint/2010/main" val="1559393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986DB0-5C2A-443E-AEF0-4ED13BBDB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258"/>
            <a:ext cx="10515600" cy="1325563"/>
          </a:xfrm>
        </p:spPr>
        <p:txBody>
          <a:bodyPr>
            <a:normAutofit/>
          </a:bodyPr>
          <a:lstStyle/>
          <a:p>
            <a:r>
              <a:rPr lang="ru-RU" sz="440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5B069C-3CDA-4ED0-8B58-CA56D6CDD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042" y="1656821"/>
            <a:ext cx="4839158" cy="4583112"/>
          </a:xfrm>
        </p:spPr>
        <p:txBody>
          <a:bodyPr/>
          <a:lstStyle/>
          <a:p>
            <a:pPr marL="0" indent="0">
              <a:buNone/>
            </a:pPr>
            <a:r>
              <a:rPr lang="ru-RU"/>
              <a:t>Среди детей</a:t>
            </a:r>
            <a:r>
              <a:rPr lang="en-US"/>
              <a:t> </a:t>
            </a:r>
            <a:r>
              <a:rPr lang="ru-RU"/>
              <a:t>широко распространена проблема безопасности в интернете</a:t>
            </a:r>
          </a:p>
          <a:p>
            <a:pPr marL="0" indent="0">
              <a:buNone/>
            </a:pPr>
            <a:endParaRPr lang="ru-RU"/>
          </a:p>
          <a:p>
            <a:pPr marL="0" indent="0">
              <a:buNone/>
            </a:pPr>
            <a:r>
              <a:rPr lang="ru-RU"/>
              <a:t>Повышение осведомлённости об опасностях в интернете помогает решить эту проблему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170453-0EFA-408B-95F1-51FAD481C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3</a:t>
            </a:fld>
            <a:endParaRPr lang="ru-RU"/>
          </a:p>
        </p:txBody>
      </p:sp>
      <p:graphicFrame>
        <p:nvGraphicFramePr>
          <p:cNvPr id="12" name="Объект 12">
            <a:extLst>
              <a:ext uri="{FF2B5EF4-FFF2-40B4-BE49-F238E27FC236}">
                <a16:creationId xmlns:a16="http://schemas.microsoft.com/office/drawing/2014/main" id="{C1FEE8EB-F210-4758-8BE4-F5C4784CCF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8589520"/>
              </p:ext>
            </p:extLst>
          </p:nvPr>
        </p:nvGraphicFramePr>
        <p:xfrm>
          <a:off x="5413375" y="994039"/>
          <a:ext cx="6219825" cy="47323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EC2EB1D-4BD2-4B50-A1A0-D5520292E883}"/>
              </a:ext>
            </a:extLst>
          </p:cNvPr>
          <p:cNvSpPr txBox="1"/>
          <p:nvPr/>
        </p:nvSpPr>
        <p:spPr>
          <a:xfrm>
            <a:off x="5940953" y="5902873"/>
            <a:ext cx="5164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/>
              <a:t>Источник:</a:t>
            </a:r>
            <a:r>
              <a:rPr lang="en-US" sz="1200"/>
              <a:t> </a:t>
            </a:r>
            <a:r>
              <a:rPr lang="ru-RU" sz="1200"/>
              <a:t>Сервис по поиску работы SuperJob </a:t>
            </a:r>
          </a:p>
        </p:txBody>
      </p:sp>
    </p:spTree>
    <p:extLst>
      <p:ext uri="{BB962C8B-B14F-4D97-AF65-F5344CB8AC3E}">
        <p14:creationId xmlns:p14="http://schemas.microsoft.com/office/powerpoint/2010/main" val="2344391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Graphic spid="12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B616A5-60ED-43F2-BA26-4B6C1EB6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61182"/>
          </a:xfrm>
        </p:spPr>
        <p:txBody>
          <a:bodyPr>
            <a:normAutofit fontScale="90000"/>
          </a:bodyPr>
          <a:lstStyle/>
          <a:p>
            <a:r>
              <a:rPr lang="ru-RU" sz="4400"/>
              <a:t>Цель</a:t>
            </a:r>
            <a:r>
              <a:rPr lang="ru-RU"/>
              <a:t> </a:t>
            </a:r>
            <a:r>
              <a:rPr lang="ru-RU" sz="4400"/>
              <a:t>проекта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AF19BA-E798-4D2E-8040-A2E83A204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798343"/>
            <a:ext cx="4976000" cy="17515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0" i="0">
                <a:solidFill>
                  <a:srgbClr val="DCDDDE"/>
                </a:solidFill>
                <a:effectLst/>
                <a:latin typeface="Whitney"/>
              </a:rPr>
              <a:t>Создание </a:t>
            </a:r>
            <a:r>
              <a:rPr lang="ru-RU">
                <a:solidFill>
                  <a:srgbClr val="DCDDDE"/>
                </a:solidFill>
                <a:latin typeface="Whitney"/>
              </a:rPr>
              <a:t>образовательной игры</a:t>
            </a:r>
            <a:r>
              <a:rPr lang="ru-RU" b="0" i="0">
                <a:solidFill>
                  <a:srgbClr val="DCDDDE"/>
                </a:solidFill>
                <a:effectLst/>
                <a:latin typeface="Whitney"/>
              </a:rPr>
              <a:t>, </a:t>
            </a:r>
            <a:r>
              <a:rPr lang="ru-RU">
                <a:solidFill>
                  <a:srgbClr val="DCDDDE"/>
                </a:solidFill>
                <a:latin typeface="Whitney"/>
              </a:rPr>
              <a:t>обучающей детей </a:t>
            </a:r>
            <a:r>
              <a:rPr lang="ru-RU" b="0" i="0">
                <a:solidFill>
                  <a:srgbClr val="DCDDDE"/>
                </a:solidFill>
                <a:effectLst/>
                <a:latin typeface="Whitney"/>
              </a:rPr>
              <a:t>безопасности в социальных сетях</a:t>
            </a:r>
            <a:endParaRPr lang="ru-RU"/>
          </a:p>
        </p:txBody>
      </p:sp>
      <p:pic>
        <p:nvPicPr>
          <p:cNvPr id="2054" name="Picture 6" descr="Медиабезопасность">
            <a:extLst>
              <a:ext uri="{FF2B5EF4-FFF2-40B4-BE49-F238E27FC236}">
                <a16:creationId xmlns:a16="http://schemas.microsoft.com/office/drawing/2014/main" id="{403FE0D4-68A0-4A33-B916-4A164A4B3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2090" y="1785135"/>
            <a:ext cx="4914091" cy="3287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38EF192-9161-4B3C-9C96-E8B4B2A5C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4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A24A31-3339-4617-9DF6-04563F082BC9}"/>
              </a:ext>
            </a:extLst>
          </p:cNvPr>
          <p:cNvSpPr txBox="1"/>
          <p:nvPr/>
        </p:nvSpPr>
        <p:spPr>
          <a:xfrm>
            <a:off x="355819" y="3433875"/>
            <a:ext cx="6451164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2400"/>
              <a:t>Определить и конкретизировать проблему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2400"/>
              <a:t>Определить требования MVP продукта</a:t>
            </a:r>
          </a:p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2400"/>
              <a:t>Выявить целевую аудиторию </a:t>
            </a:r>
          </a:p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2400"/>
              <a:t>Выбрать технологический стек</a:t>
            </a:r>
          </a:p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2400"/>
              <a:t>Разработать макеты интерфейсов</a:t>
            </a:r>
          </a:p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2400"/>
              <a:t>Разработать и протестировать MVP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D32BF5-8910-4BE2-8BBD-118F38C62A09}"/>
              </a:ext>
            </a:extLst>
          </p:cNvPr>
          <p:cNvSpPr txBox="1"/>
          <p:nvPr/>
        </p:nvSpPr>
        <p:spPr>
          <a:xfrm>
            <a:off x="838199" y="2588829"/>
            <a:ext cx="3733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/>
              <a:t>Задачи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852784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31C3CE-A2D5-481B-9A25-E58E459BA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/>
              <a:t>Целевая аудитория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F8874AE9-5477-4D64-A1C6-449AB0201E8C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4976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Целевая аудитория: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Учащиеся 2-х и 3-х классов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/>
          </a:p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Возраст: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/>
              <a:t>8-10 лет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9CE9149-CB0A-476D-AEEC-F523C18BA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5</a:t>
            </a:fld>
            <a:endParaRPr lang="ru-RU"/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05A2E9D0-08A1-4C01-9F3E-E7BF468F14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3448863"/>
              </p:ext>
            </p:extLst>
          </p:nvPr>
        </p:nvGraphicFramePr>
        <p:xfrm>
          <a:off x="5096346" y="1159693"/>
          <a:ext cx="6975309" cy="47926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29D941C-2F0B-47FF-A759-081B3E1D9A04}"/>
              </a:ext>
            </a:extLst>
          </p:cNvPr>
          <p:cNvSpPr txBox="1"/>
          <p:nvPr/>
        </p:nvSpPr>
        <p:spPr>
          <a:xfrm>
            <a:off x="6028266" y="6079351"/>
            <a:ext cx="5164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/>
              <a:t>Источник: Институт Развития Образования Новосибирской области</a:t>
            </a:r>
          </a:p>
        </p:txBody>
      </p:sp>
    </p:spTree>
    <p:extLst>
      <p:ext uri="{BB962C8B-B14F-4D97-AF65-F5344CB8AC3E}">
        <p14:creationId xmlns:p14="http://schemas.microsoft.com/office/powerpoint/2010/main" val="39689091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D397F1-B0BA-4D1A-BDF1-F7875ED3D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199" y="180305"/>
            <a:ext cx="5806440" cy="2506972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7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Анализ конкурентов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0BBA71A-95BA-4B61-AA5E-98BD22FDECA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12095" y="180305"/>
            <a:ext cx="4608576" cy="32951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8DA0D7E-918A-4357-9E40-FB6631F6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6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47650D-6078-4DB4-ACB6-18217ADF7641}"/>
              </a:ext>
            </a:extLst>
          </p:cNvPr>
          <p:cNvSpPr txBox="1"/>
          <p:nvPr/>
        </p:nvSpPr>
        <p:spPr>
          <a:xfrm flipH="1">
            <a:off x="3715139" y="2470389"/>
            <a:ext cx="292953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600" b="1"/>
              <a:t>Недостатки: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600"/>
              <a:t>Нет русификации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800"/>
              <a:t> Сложные уровни</a:t>
            </a:r>
          </a:p>
          <a:p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12D6AA-E424-4247-A85B-1D71135D92BA}"/>
              </a:ext>
            </a:extLst>
          </p:cNvPr>
          <p:cNvSpPr txBox="1"/>
          <p:nvPr/>
        </p:nvSpPr>
        <p:spPr>
          <a:xfrm flipH="1">
            <a:off x="651868" y="2504256"/>
            <a:ext cx="2929533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600" b="1"/>
              <a:t>Достоинства: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600"/>
              <a:t>Удачная механика обучения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600"/>
              <a:t>Приятный дизайн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600"/>
              <a:t>3</a:t>
            </a:r>
            <a:r>
              <a:rPr lang="en-US" sz="2600"/>
              <a:t>D </a:t>
            </a:r>
            <a:r>
              <a:rPr lang="ru-RU" sz="2600"/>
              <a:t>движок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600"/>
              <a:t>Звуковое сопровождение</a:t>
            </a:r>
          </a:p>
          <a:p>
            <a:endParaRPr lang="ru-RU" sz="2400"/>
          </a:p>
          <a:p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39009340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68C878-B45C-4573-9686-B366B597D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/>
              <a:t>Требования к продукту</a:t>
            </a:r>
          </a:p>
        </p:txBody>
      </p:sp>
      <p:graphicFrame>
        <p:nvGraphicFramePr>
          <p:cNvPr id="6" name="Таблица 6">
            <a:extLst>
              <a:ext uri="{FF2B5EF4-FFF2-40B4-BE49-F238E27FC236}">
                <a16:creationId xmlns:a16="http://schemas.microsoft.com/office/drawing/2014/main" id="{B8AC0D05-BCD9-4EA3-A8DD-122369304C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0891388"/>
              </p:ext>
            </p:extLst>
          </p:nvPr>
        </p:nvGraphicFramePr>
        <p:xfrm>
          <a:off x="1120775" y="1825625"/>
          <a:ext cx="10231200" cy="394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5600">
                  <a:extLst>
                    <a:ext uri="{9D8B030D-6E8A-4147-A177-3AD203B41FA5}">
                      <a16:colId xmlns:a16="http://schemas.microsoft.com/office/drawing/2014/main" val="3529218074"/>
                    </a:ext>
                  </a:extLst>
                </a:gridCol>
                <a:gridCol w="5115600">
                  <a:extLst>
                    <a:ext uri="{9D8B030D-6E8A-4147-A177-3AD203B41FA5}">
                      <a16:colId xmlns:a16="http://schemas.microsoft.com/office/drawing/2014/main" val="2806609107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ru-RU" sz="3200"/>
                        <a:t>Функциональные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/>
                        <a:t>Нефункциональные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75031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ru-RU" sz="3200"/>
                        <a:t>Диалог с пользователем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/>
                        <a:t>Простой интерфейс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027417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/>
                        <a:t>Подсказки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/>
                        <a:t>Длительность уровня не более 10-и минут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19094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/>
                        <a:t>Тестовая проверка знаний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32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001308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/>
                        <a:t>Звуковое сопровождение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32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3916108"/>
                  </a:ext>
                </a:extLst>
              </a:tr>
            </a:tbl>
          </a:graphicData>
        </a:graphic>
      </p:graphicFrame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204D858A-E1DE-4A0E-B881-56AAE1FF1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6493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91ADE3-374D-46D3-90CE-008E14D2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/>
              <a:t>Технологический стек</a:t>
            </a:r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376A4D72-E5A8-46D4-AC13-2DA31DD2C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5163" y="2404446"/>
            <a:ext cx="5630874" cy="204910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8B40FAB8-858D-4602-9B14-47C00F12E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98610"/>
            <a:ext cx="4081039" cy="306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8EF2EF4-3B20-4F64-A535-E1CC01F5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8</a:t>
            </a:fld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FDCDBB-BD15-4C34-8427-A08401112C02}"/>
              </a:ext>
            </a:extLst>
          </p:cNvPr>
          <p:cNvSpPr txBox="1"/>
          <p:nvPr/>
        </p:nvSpPr>
        <p:spPr>
          <a:xfrm>
            <a:off x="1990495" y="5450303"/>
            <a:ext cx="1776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/>
              <a:t>Figma</a:t>
            </a:r>
            <a:endParaRPr lang="ru-RU" sz="48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0C839A-8574-44F6-8862-E46A83C3583B}"/>
              </a:ext>
            </a:extLst>
          </p:cNvPr>
          <p:cNvSpPr txBox="1"/>
          <p:nvPr/>
        </p:nvSpPr>
        <p:spPr>
          <a:xfrm>
            <a:off x="7823365" y="5450304"/>
            <a:ext cx="15744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/>
              <a:t>Unity</a:t>
            </a:r>
            <a:endParaRPr lang="ru-RU" sz="4800"/>
          </a:p>
        </p:txBody>
      </p:sp>
    </p:spTree>
    <p:extLst>
      <p:ext uri="{BB962C8B-B14F-4D97-AF65-F5344CB8AC3E}">
        <p14:creationId xmlns:p14="http://schemas.microsoft.com/office/powerpoint/2010/main" val="42085209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64E33A-0B70-48AD-96E3-D02355239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5D4D-DD30-42F4-8DB8-A912A61E207C}" type="slidenum">
              <a:rPr lang="ru-RU" smtClean="0"/>
              <a:t>9</a:t>
            </a:fld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281902-CB74-4288-9E81-AC5914B33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040" y="23722"/>
            <a:ext cx="5225920" cy="668899"/>
          </a:xfrm>
        </p:spPr>
        <p:txBody>
          <a:bodyPr>
            <a:normAutofit fontScale="90000"/>
          </a:bodyPr>
          <a:lstStyle/>
          <a:p>
            <a:r>
              <a:rPr lang="ru-RU"/>
              <a:t>Видео реализации</a:t>
            </a:r>
          </a:p>
        </p:txBody>
      </p:sp>
      <p:pic>
        <p:nvPicPr>
          <p:cNvPr id="6" name="Макет в Figma">
            <a:hlinkClick r:id="" action="ppaction://media"/>
            <a:extLst>
              <a:ext uri="{FF2B5EF4-FFF2-40B4-BE49-F238E27FC236}">
                <a16:creationId xmlns:a16="http://schemas.microsoft.com/office/drawing/2014/main" id="{034CCE46-6046-46EB-9B51-AD00B1B7C7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5166" y="692621"/>
            <a:ext cx="10241667" cy="5760806"/>
          </a:xfrm>
        </p:spPr>
      </p:pic>
    </p:spTree>
    <p:extLst>
      <p:ext uri="{BB962C8B-B14F-4D97-AF65-F5344CB8AC3E}">
        <p14:creationId xmlns:p14="http://schemas.microsoft.com/office/powerpoint/2010/main" val="2350276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Глубина">
  <a:themeElements>
    <a:clrScheme name="Глубина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Глубина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убина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636D41CB3A81643AEA929572CD29A9A" ma:contentTypeVersion="4" ma:contentTypeDescription="Create a new document." ma:contentTypeScope="" ma:versionID="1096aae8bcfffc44a5bc38fc6d9f124d">
  <xsd:schema xmlns:xsd="http://www.w3.org/2001/XMLSchema" xmlns:xs="http://www.w3.org/2001/XMLSchema" xmlns:p="http://schemas.microsoft.com/office/2006/metadata/properties" xmlns:ns3="14e56824-ffb2-4a8e-aa93-464d43edeb2c" targetNamespace="http://schemas.microsoft.com/office/2006/metadata/properties" ma:root="true" ma:fieldsID="73af42af940b6ff0f87d023ab6a34525" ns3:_="">
    <xsd:import namespace="14e56824-ffb2-4a8e-aa93-464d43edeb2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e56824-ffb2-4a8e-aa93-464d43edeb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3996C42-54E0-40F4-95D7-21979E3454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36E6C5F-E625-4AED-A8C4-C631A17D0272}">
  <ds:schemaRefs>
    <ds:schemaRef ds:uri="14e56824-ffb2-4a8e-aa93-464d43edeb2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EFE4440-F4E1-4042-8EDA-740E39E440E1}">
  <ds:schemaRefs>
    <ds:schemaRef ds:uri="14e56824-ffb2-4a8e-aa93-464d43edeb2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TM04033923[[fn=Глубина]]</Template>
  <TotalTime>0</TotalTime>
  <Words>215</Words>
  <Application>Microsoft Office PowerPoint</Application>
  <PresentationFormat>Широкоэкранный</PresentationFormat>
  <Paragraphs>85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Whitney</vt:lpstr>
      <vt:lpstr>Глубина</vt:lpstr>
      <vt:lpstr>Computer safety for children</vt:lpstr>
      <vt:lpstr>Команда проекта Safety and Security</vt:lpstr>
      <vt:lpstr>Идея проекта</vt:lpstr>
      <vt:lpstr>Цель проекта</vt:lpstr>
      <vt:lpstr>Целевая аудитория</vt:lpstr>
      <vt:lpstr>Анализ конкурентов</vt:lpstr>
      <vt:lpstr>Требования к продукту</vt:lpstr>
      <vt:lpstr>Технологический стек</vt:lpstr>
      <vt:lpstr>Видео реализации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Старцев Роман Александрович</dc:creator>
  <cp:lastModifiedBy>Александров Илья Станиславович</cp:lastModifiedBy>
  <cp:revision>1</cp:revision>
  <dcterms:created xsi:type="dcterms:W3CDTF">2021-06-08T09:31:18Z</dcterms:created>
  <dcterms:modified xsi:type="dcterms:W3CDTF">2021-06-16T14:39:20Z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0x0101003636D41CB3A81643AEA929572CD29A9A</vt:lpwstr>
  </property>
</Properties>
</file>